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60" autoAdjust="0"/>
    <p:restoredTop sz="94707" autoAdjust="0"/>
  </p:normalViewPr>
  <p:slideViewPr>
    <p:cSldViewPr>
      <p:cViewPr varScale="1">
        <p:scale>
          <a:sx n="88" d="100"/>
          <a:sy n="88" d="100"/>
        </p:scale>
        <p:origin x="-5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7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367F4F-1DF6-4558-B69F-55FD9796AB70}" type="datetimeFigureOut">
              <a:rPr lang="fa-IR" smtClean="0"/>
              <a:pPr/>
              <a:t>1434/01/06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BE3A9B-2563-4883-BAE4-285BAC39C6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67F4F-1DF6-4558-B69F-55FD9796AB70}" type="datetimeFigureOut">
              <a:rPr lang="fa-IR" smtClean="0"/>
              <a:pPr/>
              <a:t>1434/01/06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E3A9B-2563-4883-BAE4-285BAC39C6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67F4F-1DF6-4558-B69F-55FD9796AB70}" type="datetimeFigureOut">
              <a:rPr lang="fa-IR" smtClean="0"/>
              <a:pPr/>
              <a:t>1434/01/06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E3A9B-2563-4883-BAE4-285BAC39C6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67F4F-1DF6-4558-B69F-55FD9796AB70}" type="datetimeFigureOut">
              <a:rPr lang="fa-IR" smtClean="0"/>
              <a:pPr/>
              <a:t>1434/01/06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E3A9B-2563-4883-BAE4-285BAC39C6D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67F4F-1DF6-4558-B69F-55FD9796AB70}" type="datetimeFigureOut">
              <a:rPr lang="fa-IR" smtClean="0"/>
              <a:pPr/>
              <a:t>1434/01/06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E3A9B-2563-4883-BAE4-285BAC39C6D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67F4F-1DF6-4558-B69F-55FD9796AB70}" type="datetimeFigureOut">
              <a:rPr lang="fa-IR" smtClean="0"/>
              <a:pPr/>
              <a:t>1434/01/06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E3A9B-2563-4883-BAE4-285BAC39C6D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67F4F-1DF6-4558-B69F-55FD9796AB70}" type="datetimeFigureOut">
              <a:rPr lang="fa-IR" smtClean="0"/>
              <a:pPr/>
              <a:t>1434/01/06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E3A9B-2563-4883-BAE4-285BAC39C6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67F4F-1DF6-4558-B69F-55FD9796AB70}" type="datetimeFigureOut">
              <a:rPr lang="fa-IR" smtClean="0"/>
              <a:pPr/>
              <a:t>1434/01/06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E3A9B-2563-4883-BAE4-285BAC39C6D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67F4F-1DF6-4558-B69F-55FD9796AB70}" type="datetimeFigureOut">
              <a:rPr lang="fa-IR" smtClean="0"/>
              <a:pPr/>
              <a:t>1434/01/06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E3A9B-2563-4883-BAE4-285BAC39C6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2367F4F-1DF6-4558-B69F-55FD9796AB70}" type="datetimeFigureOut">
              <a:rPr lang="fa-IR" smtClean="0"/>
              <a:pPr/>
              <a:t>1434/01/06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E3A9B-2563-4883-BAE4-285BAC39C6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367F4F-1DF6-4558-B69F-55FD9796AB70}" type="datetimeFigureOut">
              <a:rPr lang="fa-IR" smtClean="0"/>
              <a:pPr/>
              <a:t>1434/01/06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BE3A9B-2563-4883-BAE4-285BAC39C6D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2367F4F-1DF6-4558-B69F-55FD9796AB70}" type="datetimeFigureOut">
              <a:rPr lang="fa-IR" smtClean="0"/>
              <a:pPr/>
              <a:t>1434/01/06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7BE3A9B-2563-4883-BAE4-285BAC39C6D8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1829761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ar-SA" sz="4000" dirty="0" smtClean="0">
                <a:cs typeface="+mn-cs"/>
              </a:rPr>
              <a:t>اسکیزوفرنی</a:t>
            </a:r>
            <a:r>
              <a:rPr lang="en-US" sz="4000" dirty="0" smtClean="0">
                <a:cs typeface="+mn-cs"/>
              </a:rPr>
              <a:t/>
            </a:r>
            <a:br>
              <a:rPr lang="en-US" sz="4000" dirty="0" smtClean="0">
                <a:cs typeface="+mn-cs"/>
              </a:rPr>
            </a:br>
            <a:endParaRPr lang="fa-IR" sz="4000" dirty="0"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ar-SA" sz="2000" dirty="0" smtClean="0">
                <a:cs typeface="+mn-cs"/>
              </a:rPr>
              <a:t>اختلال عصبی مزمن و شدید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ar-SA" sz="2000" dirty="0" smtClean="0">
                <a:cs typeface="+mn-cs"/>
              </a:rPr>
              <a:t>مجـموعه اختلالاتی که با آشفـتگی در گفـتار،ادراکـ،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ar-SA" sz="2000" dirty="0" smtClean="0">
                <a:cs typeface="+mn-cs"/>
              </a:rPr>
              <a:t>عاطفه،تفکر و عملکرد اجتماعی مشخص میشود.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ar-SA" sz="2000" dirty="0" smtClean="0">
                <a:cs typeface="+mn-cs"/>
              </a:rPr>
              <a:t>یک درصد جمعیت را مبتلا می کند و 95 درصد مبتلایان در سراسر عمر این حالت را دارند.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ar-SA" sz="2000" b="1" u="sng" dirty="0" smtClean="0">
                <a:cs typeface="+mn-cs"/>
              </a:rPr>
              <a:t>علائم مثبت اسکیزوفرنی </a:t>
            </a:r>
            <a:r>
              <a:rPr lang="en-US" sz="2000" b="1" u="sng" dirty="0" smtClean="0">
                <a:cs typeface="+mn-cs"/>
                <a:sym typeface="Wingdings"/>
              </a:rPr>
              <a:t></a:t>
            </a:r>
            <a:r>
              <a:rPr lang="ar-SA" sz="2000" b="1" u="sng" dirty="0" smtClean="0">
                <a:cs typeface="+mn-cs"/>
              </a:rPr>
              <a:t>افزایش فعالیت جسمی و روانی)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ar-SA" sz="2000" dirty="0" smtClean="0">
                <a:cs typeface="+mn-cs"/>
              </a:rPr>
              <a:t>توهم، هذیان، تفکر آشفته ،گفتار آشفته،رفتار کاتاتونیک یا آشفته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ar-SA" sz="2000" b="1" u="sng" dirty="0" smtClean="0">
                <a:cs typeface="+mn-cs"/>
              </a:rPr>
              <a:t>علائم منفی اسکیزوفرنی (کاهش فعالیت جسمی و روانی</a:t>
            </a:r>
            <a:r>
              <a:rPr lang="ar-SA" sz="2000" b="1" dirty="0" smtClean="0">
                <a:cs typeface="+mn-cs"/>
              </a:rPr>
              <a:t>)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ar-SA" sz="2000" dirty="0" smtClean="0">
                <a:cs typeface="+mn-cs"/>
              </a:rPr>
              <a:t>احساس پوچی و خالی بودن،بی انگیزگی،عدم لذت و بی </a:t>
            </a:r>
            <a:r>
              <a:rPr lang="ar-SA" sz="2000" dirty="0" smtClean="0">
                <a:cs typeface="+mn-cs"/>
              </a:rPr>
              <a:t>احساسی</a:t>
            </a:r>
            <a:endParaRPr lang="fa-IR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ar-SA" sz="2000" b="1" u="sng" dirty="0" smtClean="0"/>
              <a:t>نشانه های شناختی در اسکیزوفرنی:</a:t>
            </a:r>
            <a:endParaRPr lang="en-US" sz="2000" dirty="0" smtClean="0"/>
          </a:p>
          <a:p>
            <a:pPr>
              <a:lnSpc>
                <a:spcPct val="150000"/>
              </a:lnSpc>
              <a:buFontTx/>
              <a:buNone/>
            </a:pPr>
            <a:r>
              <a:rPr lang="ar-SA" sz="2000" dirty="0" smtClean="0"/>
              <a:t>ضعف در حل مساله،ضعف در مهارتهای تصمیم گیری،افکار غیر منطقی،نقصان حافظه و توجه</a:t>
            </a:r>
            <a:endParaRPr lang="fa-IR" sz="2000" dirty="0" smtClean="0"/>
          </a:p>
          <a:p>
            <a:pPr>
              <a:lnSpc>
                <a:spcPct val="150000"/>
              </a:lnSpc>
              <a:buFontTx/>
              <a:buNone/>
            </a:pP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endParaRPr lang="fa-IR" sz="2000" dirty="0"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ar-SA" sz="2000" b="1" u="sng" dirty="0" smtClean="0">
                <a:cs typeface="+mn-cs"/>
              </a:rPr>
              <a:t>مراحل اسکیزوفرنی: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ar-SA" sz="2000" b="1" dirty="0" smtClean="0">
                <a:cs typeface="+mn-cs"/>
              </a:rPr>
              <a:t>مرحـله 1 (شـروع) حـاد: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ar-SA" sz="2000" dirty="0" smtClean="0">
                <a:cs typeface="+mn-cs"/>
              </a:rPr>
              <a:t>شامـل علائـم مقـدمـاتی (اضطـراب ،فـوبی،وسواس اجبار و حـالات تجزیه ای)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ar-SA" sz="2000" dirty="0" smtClean="0">
                <a:cs typeface="+mn-cs"/>
              </a:rPr>
              <a:t>علائـم سایـکوز حـاد:توهـم، هـذیان،تفکر آشفته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ar-SA" sz="2000" b="1" dirty="0" smtClean="0">
                <a:cs typeface="+mn-cs"/>
              </a:rPr>
              <a:t>مرحـله 2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ar-SA" sz="2000" dirty="0" smtClean="0">
                <a:cs typeface="+mn-cs"/>
              </a:rPr>
              <a:t> (سالـها بعـد از شـروع)بالا و پائیـن رفتن شـدت اخـتلال میتواند منجـر به بهـبودی نسبی یا کامل گردد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ar-SA" sz="2000" b="1" dirty="0" smtClean="0">
                <a:cs typeface="+mn-cs"/>
              </a:rPr>
              <a:t>مرحـله 3    (دوره بلـند مـدت و پیـامـدهای آن)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ar-SA" sz="2000" dirty="0" smtClean="0">
                <a:cs typeface="+mn-cs"/>
              </a:rPr>
              <a:t>   اختلال مـزمن میشـود.</a:t>
            </a:r>
            <a:endParaRPr lang="fa-IR" sz="2000" dirty="0"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ar-SA" sz="2000" b="1" dirty="0" smtClean="0">
                <a:cs typeface="+mn-cs"/>
              </a:rPr>
              <a:t>انواع اسکیزوفرنی: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ar-SA" sz="2000" dirty="0" smtClean="0">
                <a:cs typeface="+mn-cs"/>
              </a:rPr>
              <a:t>پارانوئید   آشفته    کاتاتونیک    نامتمایز    باقیمانده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ar-SA" sz="2000" b="1" dirty="0" smtClean="0">
                <a:cs typeface="+mn-cs"/>
              </a:rPr>
              <a:t>درمان: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ar-SA" sz="2000" dirty="0" smtClean="0">
                <a:cs typeface="+mn-cs"/>
              </a:rPr>
              <a:t>درمان اصلی دارودرمانی +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ar-SA" sz="2000" dirty="0" smtClean="0">
                <a:cs typeface="+mn-cs"/>
              </a:rPr>
              <a:t>الکتروشوک،رفـتاردرمانی،روان درمانی،خـانواده درمانی، گروه درمانی،روان درمانی فردی،آموزش مهارت های اجتماعی و </a:t>
            </a:r>
            <a:r>
              <a:rPr lang="ar-SA" sz="2000" dirty="0" smtClean="0">
                <a:cs typeface="+mn-cs"/>
              </a:rPr>
              <a:t>تواانبخشی</a:t>
            </a:r>
            <a:endParaRPr lang="fa-IR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ar-SA" sz="2000" b="1" dirty="0" smtClean="0"/>
              <a:t>فرایند پرستاری در اسکیزوفرنی</a:t>
            </a:r>
            <a:endParaRPr lang="en-US" sz="2000" dirty="0" smtClean="0"/>
          </a:p>
          <a:p>
            <a:pPr>
              <a:lnSpc>
                <a:spcPct val="150000"/>
              </a:lnSpc>
              <a:buFontTx/>
              <a:buNone/>
            </a:pPr>
            <a:r>
              <a:rPr lang="ar-SA" sz="2000" b="1" dirty="0" smtClean="0"/>
              <a:t>بررسی:</a:t>
            </a:r>
            <a:endParaRPr lang="en-US" sz="2000" dirty="0" smtClean="0"/>
          </a:p>
          <a:p>
            <a:pPr>
              <a:lnSpc>
                <a:spcPct val="150000"/>
              </a:lnSpc>
              <a:buFontTx/>
              <a:buNone/>
            </a:pPr>
            <a:r>
              <a:rPr lang="ar-SA" sz="2000" dirty="0" smtClean="0"/>
              <a:t>برای تنظیم یک طرح مراقـبتی ابتدا شرح حـال کامل بیمار + معاینه دقیق روانی را انجام میدهیم و اطلاعاتی در مورد سابقه و گذشته وی، خانواده و منابع حـمایتی جمـع آوری مـیکنیم سـپس بررسـی های لازم از جهـت خلق عـاطفه تفکر ادراک قـضاوت بینش و جـهت یـابی را صورت میدهیم</a:t>
            </a:r>
            <a:endParaRPr lang="en-US" sz="2000" dirty="0" smtClean="0"/>
          </a:p>
          <a:p>
            <a:pPr>
              <a:lnSpc>
                <a:spcPct val="150000"/>
              </a:lnSpc>
              <a:buFontTx/>
              <a:buNone/>
            </a:pP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endParaRPr lang="fa-IR" sz="2000" dirty="0"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ar-SA" sz="2000" b="1" dirty="0" smtClean="0">
                <a:cs typeface="+mn-cs"/>
              </a:rPr>
              <a:t>تشخیص: 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ar-SA" sz="2000" dirty="0" smtClean="0">
                <a:cs typeface="+mn-cs"/>
              </a:rPr>
              <a:t>توانایی آسیب به خود یا دیگران در ارتباط با هذیان گزند و آسیب  (مهمترین)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ar-SA" sz="2000" dirty="0" smtClean="0">
                <a:cs typeface="+mn-cs"/>
              </a:rPr>
              <a:t>انزوا و گوشه گیری از اطرافیان مربوط به اعتماد به نفس پایین 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ar-SA" sz="2000" dirty="0" smtClean="0">
                <a:cs typeface="+mn-cs"/>
              </a:rPr>
              <a:t>نقص در مراقبت از خـود مربوط به عـدم رعایت بهداشت فردی و ناتوانی در خوردن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ar-SA" sz="2000" dirty="0" smtClean="0">
                <a:cs typeface="+mn-cs"/>
              </a:rPr>
              <a:t>اختلال در الگوی خواب در ارتباط با دیر خوابیدن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ar-SA" sz="2000" dirty="0" smtClean="0">
                <a:cs typeface="+mn-cs"/>
              </a:rPr>
              <a:t>آسیب به خود و دیگران که غالبا از توهمات شنوایی سرچشمه میگیرد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endParaRPr lang="fa-IR" sz="2000" dirty="0"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FontTx/>
              <a:buNone/>
            </a:pPr>
            <a:r>
              <a:rPr lang="ar-SA" sz="2000" b="1" dirty="0" smtClean="0">
                <a:cs typeface="+mn-cs"/>
              </a:rPr>
              <a:t>مداخلات پرستاری</a:t>
            </a:r>
            <a:endParaRPr lang="en-US" sz="2000" dirty="0" smtClean="0">
              <a:cs typeface="+mn-cs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ar-SA" sz="2000" dirty="0" smtClean="0">
                <a:cs typeface="+mn-cs"/>
              </a:rPr>
              <a:t> </a:t>
            </a:r>
            <a:endParaRPr lang="en-US" sz="2000" dirty="0" smtClean="0">
              <a:cs typeface="+mn-cs"/>
            </a:endParaRPr>
          </a:p>
          <a:p>
            <a:pPr lvl="0">
              <a:lnSpc>
                <a:spcPct val="120000"/>
              </a:lnSpc>
              <a:buFontTx/>
              <a:buNone/>
            </a:pPr>
            <a:r>
              <a:rPr lang="ar-SA" sz="2000" dirty="0" smtClean="0">
                <a:cs typeface="+mn-cs"/>
              </a:rPr>
              <a:t>سطح محرک های محیطی را به حداقل برسانید</a:t>
            </a:r>
            <a:endParaRPr lang="en-US" sz="2000" dirty="0" smtClean="0">
              <a:cs typeface="+mn-cs"/>
            </a:endParaRPr>
          </a:p>
          <a:p>
            <a:pPr lvl="0">
              <a:lnSpc>
                <a:spcPct val="120000"/>
              </a:lnSpc>
              <a:buFontTx/>
              <a:buNone/>
            </a:pPr>
            <a:r>
              <a:rPr lang="ar-SA" sz="2000" dirty="0" smtClean="0">
                <a:cs typeface="+mn-cs"/>
              </a:rPr>
              <a:t>مشاهده نزدیک و دقیق بیمار</a:t>
            </a:r>
            <a:endParaRPr lang="en-US" sz="2000" dirty="0" smtClean="0">
              <a:cs typeface="+mn-cs"/>
            </a:endParaRPr>
          </a:p>
          <a:p>
            <a:pPr lvl="0">
              <a:lnSpc>
                <a:spcPct val="120000"/>
              </a:lnSpc>
              <a:buFontTx/>
              <a:buNone/>
            </a:pPr>
            <a:r>
              <a:rPr lang="ar-SA" sz="2000" dirty="0" smtClean="0">
                <a:cs typeface="+mn-cs"/>
              </a:rPr>
              <a:t>کلیه اشیاء خطرناک را از محیط خارج کنید </a:t>
            </a:r>
            <a:endParaRPr lang="en-US" sz="2000" dirty="0" smtClean="0">
              <a:cs typeface="+mn-cs"/>
            </a:endParaRPr>
          </a:p>
          <a:p>
            <a:pPr lvl="0">
              <a:lnSpc>
                <a:spcPct val="120000"/>
              </a:lnSpc>
              <a:buFontTx/>
              <a:buNone/>
            </a:pPr>
            <a:r>
              <a:rPr lang="ar-SA" sz="2000" dirty="0" smtClean="0">
                <a:cs typeface="+mn-cs"/>
              </a:rPr>
              <a:t>برخورد آرام با بیمارداشته باشید</a:t>
            </a:r>
            <a:endParaRPr lang="en-US" sz="2000" dirty="0" smtClean="0">
              <a:cs typeface="+mn-cs"/>
            </a:endParaRPr>
          </a:p>
          <a:p>
            <a:pPr lvl="0">
              <a:lnSpc>
                <a:spcPct val="120000"/>
              </a:lnSpc>
              <a:buFontTx/>
              <a:buNone/>
            </a:pPr>
            <a:r>
              <a:rPr lang="ar-SA" sz="2000" dirty="0" smtClean="0">
                <a:cs typeface="+mn-cs"/>
              </a:rPr>
              <a:t>وجود تعداد کافی پرسنل در بخش</a:t>
            </a:r>
            <a:endParaRPr lang="en-US" sz="2000" dirty="0" smtClean="0">
              <a:cs typeface="+mn-cs"/>
            </a:endParaRPr>
          </a:p>
          <a:p>
            <a:pPr lvl="0">
              <a:lnSpc>
                <a:spcPct val="120000"/>
              </a:lnSpc>
              <a:buFontTx/>
              <a:buNone/>
            </a:pPr>
            <a:r>
              <a:rPr lang="ar-SA" sz="2000" dirty="0" smtClean="0">
                <a:cs typeface="+mn-cs"/>
              </a:rPr>
              <a:t>چنانچه بیمار با صحبت و دارو آرام نشد استفاده از محدودیت های فیزیکی</a:t>
            </a:r>
            <a:endParaRPr lang="en-US" sz="2000" dirty="0" smtClean="0">
              <a:cs typeface="+mn-cs"/>
            </a:endParaRPr>
          </a:p>
          <a:p>
            <a:pPr lvl="0">
              <a:lnSpc>
                <a:spcPct val="120000"/>
              </a:lnSpc>
              <a:buFontTx/>
              <a:buNone/>
            </a:pPr>
            <a:r>
              <a:rPr lang="ar-SA" sz="2000" dirty="0" smtClean="0">
                <a:cs typeface="+mn-cs"/>
              </a:rPr>
              <a:t>احتیاط در لمس بیماران پارانوئید</a:t>
            </a:r>
            <a:endParaRPr lang="en-US" sz="2000" dirty="0" smtClean="0">
              <a:cs typeface="+mn-cs"/>
            </a:endParaRPr>
          </a:p>
          <a:p>
            <a:pPr lvl="0">
              <a:lnSpc>
                <a:spcPct val="120000"/>
              </a:lnSpc>
              <a:buFontTx/>
              <a:buNone/>
            </a:pPr>
            <a:r>
              <a:rPr lang="ar-SA" sz="2000" dirty="0" smtClean="0">
                <a:cs typeface="+mn-cs"/>
              </a:rPr>
              <a:t>رابطه مبنی بر اعتماد با بیمار</a:t>
            </a:r>
            <a:endParaRPr lang="en-US" sz="2000" dirty="0" smtClean="0">
              <a:cs typeface="+mn-cs"/>
            </a:endParaRPr>
          </a:p>
          <a:p>
            <a:pPr lvl="0">
              <a:lnSpc>
                <a:spcPct val="120000"/>
              </a:lnSpc>
              <a:buFontTx/>
              <a:buNone/>
            </a:pPr>
            <a:r>
              <a:rPr lang="ar-SA" sz="2000" dirty="0" smtClean="0">
                <a:cs typeface="+mn-cs"/>
              </a:rPr>
              <a:t> اجتناب از فعالیت های رقابتی</a:t>
            </a:r>
            <a:endParaRPr lang="en-US" sz="2000" dirty="0" smtClean="0">
              <a:cs typeface="+mn-cs"/>
            </a:endParaRPr>
          </a:p>
          <a:p>
            <a:pPr lvl="0">
              <a:lnSpc>
                <a:spcPct val="120000"/>
              </a:lnSpc>
              <a:buFontTx/>
              <a:buNone/>
            </a:pPr>
            <a:r>
              <a:rPr lang="ar-SA" sz="2000" dirty="0" smtClean="0">
                <a:cs typeface="+mn-cs"/>
              </a:rPr>
              <a:t>تشویق بیمار به بیان احساسات</a:t>
            </a:r>
            <a:endParaRPr lang="en-US" sz="2000" dirty="0" smtClean="0">
              <a:cs typeface="+mn-cs"/>
            </a:endParaRPr>
          </a:p>
          <a:p>
            <a:pPr lvl="0">
              <a:lnSpc>
                <a:spcPct val="120000"/>
              </a:lnSpc>
              <a:buFontTx/>
              <a:buNone/>
            </a:pPr>
            <a:r>
              <a:rPr lang="ar-SA" sz="2000" dirty="0" smtClean="0">
                <a:cs typeface="+mn-cs"/>
              </a:rPr>
              <a:t>ارزیابی نیازهای مراقبتی بیمار</a:t>
            </a:r>
            <a:endParaRPr lang="en-US" sz="2000" dirty="0" smtClean="0">
              <a:cs typeface="+mn-cs"/>
            </a:endParaRPr>
          </a:p>
          <a:p>
            <a:pPr lvl="0">
              <a:lnSpc>
                <a:spcPct val="120000"/>
              </a:lnSpc>
              <a:buFontTx/>
              <a:buNone/>
            </a:pPr>
            <a:r>
              <a:rPr lang="ar-SA" sz="2000" dirty="0" smtClean="0">
                <a:cs typeface="+mn-cs"/>
              </a:rPr>
              <a:t>تشویق بیمار به استقلال </a:t>
            </a:r>
            <a:endParaRPr lang="en-US" sz="2000" dirty="0" smtClean="0">
              <a:cs typeface="+mn-cs"/>
            </a:endParaRPr>
          </a:p>
          <a:p>
            <a:pPr lvl="0">
              <a:lnSpc>
                <a:spcPct val="120000"/>
              </a:lnSpc>
              <a:buFontTx/>
              <a:buNone/>
            </a:pPr>
            <a:r>
              <a:rPr lang="ar-SA" sz="2000" dirty="0" smtClean="0">
                <a:cs typeface="+mn-cs"/>
              </a:rPr>
              <a:t>ارزیابی وضعیت تغذیه</a:t>
            </a:r>
            <a:endParaRPr lang="en-US" sz="2000" dirty="0" smtClean="0">
              <a:cs typeface="+mn-cs"/>
            </a:endParaRPr>
          </a:p>
          <a:p>
            <a:pPr lvl="0">
              <a:lnSpc>
                <a:spcPct val="120000"/>
              </a:lnSpc>
              <a:buFontTx/>
              <a:buNone/>
            </a:pPr>
            <a:r>
              <a:rPr lang="ar-SA" sz="2000" dirty="0" smtClean="0">
                <a:cs typeface="+mn-cs"/>
              </a:rPr>
              <a:t>گزارش دقیق از الگوی خواب بیمار</a:t>
            </a:r>
            <a:endParaRPr lang="en-US" sz="2000" dirty="0" smtClean="0">
              <a:cs typeface="+mn-cs"/>
            </a:endParaRPr>
          </a:p>
          <a:p>
            <a:pPr lvl="0">
              <a:lnSpc>
                <a:spcPct val="120000"/>
              </a:lnSpc>
              <a:buFontTx/>
              <a:buNone/>
            </a:pPr>
            <a:r>
              <a:rPr lang="ar-SA" sz="2000" dirty="0" smtClean="0">
                <a:cs typeface="+mn-cs"/>
              </a:rPr>
              <a:t>هذیان بیمار را رد نکنید ،قبول هم نکنید در بیمار ایجاد شک نمایید.هذیانات را به مسخره یا توهین نگیرید</a:t>
            </a:r>
            <a:endParaRPr lang="en-US" sz="2000" dirty="0" smtClean="0">
              <a:cs typeface="+mn-cs"/>
            </a:endParaRPr>
          </a:p>
          <a:p>
            <a:pPr lvl="0">
              <a:lnSpc>
                <a:spcPct val="120000"/>
              </a:lnSpc>
              <a:buFontTx/>
              <a:buNone/>
            </a:pPr>
            <a:r>
              <a:rPr lang="ar-SA" sz="2000" dirty="0" smtClean="0">
                <a:cs typeface="+mn-cs"/>
              </a:rPr>
              <a:t>بیمار را تشویق به بیان توهمات نماییدتوهمات بیمار را قبول یا رد نکنید</a:t>
            </a:r>
            <a:endParaRPr lang="en-US" sz="2000" dirty="0" smtClean="0">
              <a:cs typeface="+mn-cs"/>
            </a:endParaRPr>
          </a:p>
          <a:p>
            <a:pPr lvl="0">
              <a:lnSpc>
                <a:spcPct val="120000"/>
              </a:lnSpc>
              <a:buFontTx/>
              <a:buNone/>
            </a:pPr>
            <a:r>
              <a:rPr lang="ar-SA" sz="2000" dirty="0" smtClean="0">
                <a:cs typeface="+mn-cs"/>
              </a:rPr>
              <a:t>در ارتباط با بیماران پارانوئید عجله نکنید</a:t>
            </a:r>
            <a:endParaRPr lang="en-US" sz="2000" dirty="0" smtClean="0">
              <a:cs typeface="+mn-cs"/>
            </a:endParaRPr>
          </a:p>
          <a:p>
            <a:pPr lvl="0">
              <a:lnSpc>
                <a:spcPct val="120000"/>
              </a:lnSpc>
              <a:buFontTx/>
              <a:buNone/>
            </a:pPr>
            <a:r>
              <a:rPr lang="ar-SA" sz="2000" dirty="0" smtClean="0">
                <a:cs typeface="+mn-cs"/>
              </a:rPr>
              <a:t>برای شروع ارتباط از مسائل مورد علاقه بیمار صحبت کنید</a:t>
            </a:r>
            <a:endParaRPr lang="en-US" sz="2000" dirty="0" smtClean="0">
              <a:cs typeface="+mn-cs"/>
            </a:endParaRPr>
          </a:p>
          <a:p>
            <a:pPr lvl="0">
              <a:lnSpc>
                <a:spcPct val="120000"/>
              </a:lnSpc>
              <a:buFontTx/>
              <a:buNone/>
            </a:pPr>
            <a:r>
              <a:rPr lang="ar-SA" sz="2000" dirty="0" smtClean="0">
                <a:cs typeface="+mn-cs"/>
              </a:rPr>
              <a:t>تعاملات داوطلبانه بیمار با دیگران را شناسایی و تقویت کنید</a:t>
            </a:r>
            <a:endParaRPr lang="en-US" sz="2000" dirty="0" smtClean="0">
              <a:cs typeface="+mn-cs"/>
            </a:endParaRPr>
          </a:p>
          <a:p>
            <a:pPr lvl="0">
              <a:lnSpc>
                <a:spcPct val="120000"/>
              </a:lnSpc>
              <a:buFontTx/>
              <a:buNone/>
            </a:pPr>
            <a:r>
              <a:rPr lang="ar-SA" sz="2000" dirty="0" smtClean="0">
                <a:cs typeface="+mn-cs"/>
              </a:rPr>
              <a:t>با بیمار صادق باشید</a:t>
            </a:r>
            <a:endParaRPr lang="en-US" sz="2000" dirty="0" smtClean="0">
              <a:cs typeface="+mn-cs"/>
            </a:endParaRPr>
          </a:p>
          <a:p>
            <a:pPr>
              <a:lnSpc>
                <a:spcPct val="170000"/>
              </a:lnSpc>
              <a:buFontTx/>
              <a:buNone/>
            </a:pPr>
            <a:endParaRPr lang="fa-IR" sz="2000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ar-SA" sz="2000" b="1" u="sng" dirty="0" smtClean="0">
                <a:cs typeface="+mn-cs"/>
              </a:rPr>
              <a:t>منابع مورد استفاده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ar-SA" sz="2000" dirty="0" smtClean="0">
                <a:cs typeface="+mn-cs"/>
              </a:rPr>
              <a:t> 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ar-SA" sz="2000" dirty="0" smtClean="0">
                <a:cs typeface="+mn-cs"/>
              </a:rPr>
              <a:t>- طرح </a:t>
            </a:r>
            <a:r>
              <a:rPr lang="fa-IR" sz="2000" dirty="0" smtClean="0">
                <a:cs typeface="+mn-cs"/>
              </a:rPr>
              <a:t>های </a:t>
            </a:r>
            <a:r>
              <a:rPr lang="ar-SA" sz="2000" dirty="0" smtClean="0">
                <a:cs typeface="+mn-cs"/>
              </a:rPr>
              <a:t>مراقبتی روان پرستاری  ترجمه دکتر عبدالهیان و همکاران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ar-SA" sz="2000" dirty="0" smtClean="0">
                <a:cs typeface="+mn-cs"/>
              </a:rPr>
              <a:t> 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ar-SA" sz="2000" dirty="0" smtClean="0">
                <a:cs typeface="+mn-cs"/>
              </a:rPr>
              <a:t>- پرستاری بهداشت روان  تالیف حمید حجتی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ar-SA" sz="2000" dirty="0" smtClean="0">
                <a:cs typeface="+mn-cs"/>
              </a:rPr>
              <a:t> 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ar-SA" sz="2000" dirty="0" smtClean="0">
                <a:cs typeface="+mn-cs"/>
              </a:rPr>
              <a:t>روانپرستاری(بهداشت روان 2) اسدی نوقابی و کیقبادی</a:t>
            </a:r>
            <a:endParaRPr lang="fa-IR" sz="2000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</TotalTime>
  <Words>321</Words>
  <Application>Microsoft Office PowerPoint</Application>
  <PresentationFormat>On-screen Show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اسکیزوفرنی </vt:lpstr>
      <vt:lpstr>Slide 2</vt:lpstr>
      <vt:lpstr>Slide 3</vt:lpstr>
      <vt:lpstr>Slide 4</vt:lpstr>
      <vt:lpstr>Slide 5</vt:lpstr>
      <vt:lpstr>Slide 6</vt:lpstr>
      <vt:lpstr>Slide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ebnehoseiniz1</dc:creator>
  <cp:lastModifiedBy>ebnehoseiniz1</cp:lastModifiedBy>
  <cp:revision>4</cp:revision>
  <dcterms:created xsi:type="dcterms:W3CDTF">2012-11-18T07:37:35Z</dcterms:created>
  <dcterms:modified xsi:type="dcterms:W3CDTF">2012-11-19T07:44:42Z</dcterms:modified>
</cp:coreProperties>
</file>